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2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media/media5.mpg" ContentType="application/vnd.sun.star.media"/>
  <Override PartName="/ppt/media/image19.wmf" ContentType="image/x-wmf"/>
  <Override PartName="/ppt/media/image18.wmf" ContentType="image/x-wmf"/>
  <Override PartName="/ppt/media/image17.wmf" ContentType="image/x-wmf"/>
  <Override PartName="/ppt/media/image16.wmf" ContentType="image/x-wmf"/>
  <Override PartName="/ppt/media/image4.tif" ContentType="image/tiff"/>
  <Override PartName="/ppt/media/media7.avi" ContentType="video/x-msvideo"/>
  <Override PartName="/ppt/media/image6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8.png" ContentType="image/png"/>
  <Override PartName="/ppt/media/media9.mp4" ContentType="video/mp4"/>
  <Override PartName="/ppt/media/image14.png" ContentType="image/png"/>
  <Override PartName="/ppt/media/image13.png" ContentType="image/png"/>
  <Override PartName="/ppt/media/image15.png" ContentType="image/png"/>
  <Override PartName="/ppt/media/image10.png" ContentType="image/png"/>
  <Override PartName="/ppt/media/image11.png" ContentType="image/png"/>
  <Override PartName="/ppt/media/image12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B26EB94-26F2-4487-B3F8-D34CD8CB9C56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D3FA4A1-6426-4A77-8C9B-0F6007D8A7EB}" type="slidenum">
              <a:rPr b="0" lang="en-US" sz="1300" spc="-1" strike="noStrike">
                <a:latin typeface="Times New Roman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8311988-CA23-4079-BE7E-C9152AF38ED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video sequences can be from one or more cameras / views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33CB90D-0A9C-4E7A-B4DE-63C801ABD45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 will mainly talk about model-based approaches today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61A440B-B79D-4CB9-BC78-D62000FE6BB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in other parts of computer vision we want to reduce information. Using the raw pixels is too much and noisy.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96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EBEB49A-3C17-4372-B3D3-E800A6551E7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Also known as “motion capture”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Marker-based used by Hollywood.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Today I will focus only on 3D marker-less visual tracking.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7A47C77-43C2-42D0-9A4B-FEE165B7B87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that she wears markers strategically placed on her body.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two videos are not synchronized.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7CEAD2B-6AAF-483B-A243-AC943E0980E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Less precise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6B9F0866-428C-4D9F-B506-8296D6BFCB40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Biomechanical modeling: As a measurement tool. Collect empirical evidence useful in improving human motion models.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9FA5E21-B0EB-4369-888F-C6794BF3837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8399880" y="125640"/>
            <a:ext cx="2057400" cy="122256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244160"/>
            <a:ext cx="1007928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360" y="1243800"/>
            <a:ext cx="10079280" cy="72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504000" y="226800"/>
            <a:ext cx="9071280" cy="944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8399880" y="125640"/>
            <a:ext cx="2057400" cy="122256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244160"/>
            <a:ext cx="1007928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360" y="1243800"/>
            <a:ext cx="10079280" cy="72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8399880" y="125640"/>
            <a:ext cx="2057400" cy="122256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244160"/>
            <a:ext cx="1007928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360" y="1243800"/>
            <a:ext cx="10079280" cy="72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504000" y="226800"/>
            <a:ext cx="9071280" cy="9442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504000" y="1323000"/>
            <a:ext cx="4426560" cy="374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5152680" y="1323000"/>
            <a:ext cx="4426560" cy="3741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wmf"/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hyperlink" Target="http://www.youtube.com/watch?v=2uDnW4AtFiE&amp;feature=player_embedded" TargetMode="External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video" Target="../media/media5.mpg"/><Relationship Id="rId2" Type="http://schemas.microsoft.com/office/2007/relationships/media" Target="../media/media5.mpg"/><Relationship Id="rId3" Type="http://schemas.openxmlformats.org/officeDocument/2006/relationships/image" Target="../media/image6.png"/><Relationship Id="rId4" Type="http://schemas.openxmlformats.org/officeDocument/2006/relationships/video" Target="../media/media7.avi"/><Relationship Id="rId5" Type="http://schemas.microsoft.com/office/2007/relationships/media" Target="../media/media7.avi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28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video" Target="../media/media9.mp4"/><Relationship Id="rId2" Type="http://schemas.microsoft.com/office/2007/relationships/media" Target="../media/media9.mp4"/><Relationship Id="rId3" Type="http://schemas.openxmlformats.org/officeDocument/2006/relationships/image" Target="../media/image10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356760" y="1761120"/>
            <a:ext cx="9286560" cy="1214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</a:rPr>
              <a:t>Tracking II: Visual 3D human motion tracking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1512000" y="3213000"/>
            <a:ext cx="7055280" cy="144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Kim Steenstrup Pedersen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673560" y="393480"/>
            <a:ext cx="7461360" cy="81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Vision for interactive physiotherapy: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Modeling of exercise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4" name="Content Placeholder 6" descr=""/>
          <p:cNvPicPr/>
          <p:nvPr/>
        </p:nvPicPr>
        <p:blipFill>
          <a:blip r:embed="rId1"/>
          <a:srcRect l="-6277" t="0" r="-6277" b="0"/>
          <a:stretch/>
        </p:blipFill>
        <p:spPr>
          <a:xfrm>
            <a:off x="504000" y="1323000"/>
            <a:ext cx="9071280" cy="3741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Vision for interactive physiotherapy: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Feedback (“lift your arms higher”)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6" name="Content Placeholder 4" descr=""/>
          <p:cNvPicPr/>
          <p:nvPr/>
        </p:nvPicPr>
        <p:blipFill>
          <a:blip r:embed="rId1"/>
          <a:srcRect l="-6277" t="0" r="-6277" b="0"/>
          <a:stretch/>
        </p:blipFill>
        <p:spPr>
          <a:xfrm>
            <a:off x="504000" y="1323000"/>
            <a:ext cx="9071280" cy="3741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 algn="ctr"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64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641"/>
              </a:spcBef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Demo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This is what we want to do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(Tracking = seq. estimation of pose from observations)</a:t>
            </a:r>
            <a:br/>
            <a:endParaRPr b="0" lang="en-US" sz="2000" spc="-1" strike="noStrike">
              <a:latin typeface="Arial"/>
            </a:endParaRPr>
          </a:p>
        </p:txBody>
      </p:sp>
      <p:pic>
        <p:nvPicPr>
          <p:cNvPr id="159" name="Content Placeholder 6" descr=""/>
          <p:cNvPicPr/>
          <p:nvPr/>
        </p:nvPicPr>
        <p:blipFill>
          <a:blip r:embed="rId1"/>
          <a:stretch/>
        </p:blipFill>
        <p:spPr>
          <a:xfrm>
            <a:off x="504000" y="1639080"/>
            <a:ext cx="9071280" cy="2203200"/>
          </a:xfrm>
          <a:prstGeom prst="rect">
            <a:avLst/>
          </a:prstGeom>
          <a:ln w="9360">
            <a:noFill/>
          </a:ln>
        </p:spPr>
      </p:pic>
      <p:sp>
        <p:nvSpPr>
          <p:cNvPr id="160" name="CustomShape 2"/>
          <p:cNvSpPr/>
          <p:nvPr/>
        </p:nvSpPr>
        <p:spPr>
          <a:xfrm>
            <a:off x="671760" y="1248120"/>
            <a:ext cx="2099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Video sequence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5459760" y="1637640"/>
            <a:ext cx="3779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Sequence of estimated poses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2" name="" descr=""/>
          <p:cNvPicPr/>
          <p:nvPr/>
        </p:nvPicPr>
        <p:blipFill>
          <a:blip r:embed="rId2"/>
          <a:stretch/>
        </p:blipFill>
        <p:spPr>
          <a:xfrm>
            <a:off x="7308000" y="3254760"/>
            <a:ext cx="349560" cy="26208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3"/>
          <a:stretch/>
        </p:blipFill>
        <p:spPr>
          <a:xfrm>
            <a:off x="2660040" y="1291320"/>
            <a:ext cx="349560" cy="2620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4"/>
          <a:stretch/>
        </p:blipFill>
        <p:spPr>
          <a:xfrm>
            <a:off x="9043560" y="3254760"/>
            <a:ext cx="517680" cy="262080"/>
          </a:xfrm>
          <a:prstGeom prst="rect">
            <a:avLst/>
          </a:prstGeom>
          <a:ln>
            <a:noFill/>
          </a:ln>
        </p:spPr>
      </p:pic>
      <p:pic>
        <p:nvPicPr>
          <p:cNvPr id="165" name="" descr=""/>
          <p:cNvPicPr/>
          <p:nvPr/>
        </p:nvPicPr>
        <p:blipFill>
          <a:blip r:embed="rId5"/>
          <a:stretch/>
        </p:blipFill>
        <p:spPr>
          <a:xfrm>
            <a:off x="5040000" y="3276000"/>
            <a:ext cx="517680" cy="26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Approaches to visual marker-less tracking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7" name="CustomShape 2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Model-based tracking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Introduce a model of the human body and estimate pose by estimating model parameters from observations.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Downsides: Relation between model and observation is important. Often these methods require re-initialization.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Model-free tracking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Learning-based approach: Learn a direct map from observations to pose (e.g. a classifier)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Examplar-based approach: Infer pose by matching observations to examplar poses.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Downsides: Requires lots of training examples to either learn or construct examplar database.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02" dur="indefinite" restart="never" nodeType="tmRoot">
          <p:childTnLst>
            <p:seq>
              <p:cTn id="103" dur="indefinite" nodeType="mainSeq">
                <p:childTnLst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Observations / Measurements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Types of observations: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Features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Texture / regions descriptors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Silhouette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3D reconstruction / depth data (stereo, time-of-flight, active stereo (e.g. MS Kinect)).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Plan for today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4" name="CustomShape 2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Visual human motion tracking: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Marker-based versus marker-less tracking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Articulated visual 3D tracking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3D human motion tracking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504000" y="1197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Def.: Estimation of 3D pose and motion of an articulated model of the human body from visual data – this is referred to as motion capture.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Marker-based motion capture (MoCap): 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Outcome: Tracking markers on joints in 3D giving joint positions.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Markers: Acoustic, inertial, LED, magnetic, reflective, etc.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Cameras or active sensors.</a:t>
            </a: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Marker-less motion capture (MoCap):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Outcome: 3D joint positions or triangulated surfaces and relation to video sequence.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Multi-view (several cameras / views)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Monocular (single camera / view)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 / view types: Optical camera, stereo pair, time-of-flight cameras, etc.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Marker based motion capture: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System from Vicon (www.vicon.com)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8" name="CustomShape 2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3" descr=""/>
          <p:cNvPicPr/>
          <p:nvPr/>
        </p:nvPicPr>
        <p:blipFill>
          <a:blip r:embed="rId1"/>
          <a:stretch/>
        </p:blipFill>
        <p:spPr>
          <a:xfrm>
            <a:off x="504000" y="1323000"/>
            <a:ext cx="9029160" cy="3810960"/>
          </a:xfrm>
          <a:prstGeom prst="rect">
            <a:avLst/>
          </a:prstGeom>
          <a:ln>
            <a:noFill/>
          </a:ln>
        </p:spPr>
      </p:pic>
      <p:sp>
        <p:nvSpPr>
          <p:cNvPr id="140" name="CustomShape 3"/>
          <p:cNvSpPr/>
          <p:nvPr/>
        </p:nvSpPr>
        <p:spPr>
          <a:xfrm>
            <a:off x="504000" y="5228640"/>
            <a:ext cx="932328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Tx/>
                <a:latin typeface="Arial"/>
                <a:ea typeface="DejaVu Sans"/>
                <a:hlinkClick r:id="rId2"/>
              </a:rPr>
              <a:t>http://www.youtube.com/watch?v=2uDnW4AtFiE&amp;feature=player_embedded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Marker based motion capture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42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504000" y="1941120"/>
            <a:ext cx="4451040" cy="2503440"/>
          </a:xfrm>
          <a:prstGeom prst="rect">
            <a:avLst/>
          </a:prstGeom>
          <a:ln>
            <a:noFill/>
          </a:ln>
        </p:spPr>
      </p:pic>
      <p:pic>
        <p:nvPicPr>
          <p:cNvPr id="143" name="Picture 2" descr="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r:embed="rId5"/>
              </p:ext>
            </p:extLst>
          </p:nvPr>
        </p:nvPicPr>
        <p:blipFill>
          <a:blip r:embed="rId6"/>
        </p:blipFill>
        <p:spPr>
          <a:xfrm>
            <a:off x="5124240" y="1941120"/>
            <a:ext cx="4451040" cy="2503440"/>
          </a:xfrm>
          <a:prstGeom prst="rect">
            <a:avLst/>
          </a:prstGeom>
          <a:ln>
            <a:noFill/>
          </a:ln>
        </p:spPr>
      </p:pic>
      <p:sp>
        <p:nvSpPr>
          <p:cNvPr id="144" name="CustomShape 2"/>
          <p:cNvSpPr/>
          <p:nvPr/>
        </p:nvSpPr>
        <p:spPr>
          <a:xfrm>
            <a:off x="4703760" y="4472640"/>
            <a:ext cx="48715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[http://mocap.cs.cmu.edu/]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0" dur="8375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1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42" dur="7333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3" restart="whenNotActive" nodeType="interactiveSeq" fill="hold">
                <p:childTnLst>
                  <p:par>
                    <p:cTn id="44" fill="hold"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48" restart="whenNotActive" nodeType="interactiveSeq" fill="hold">
                <p:childTnLst>
                  <p:par>
                    <p:cTn id="49" fill="hold"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Marker-less motion capture: Using a stereo camera 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(Markers for ground truth – NOT for tracking)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46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762560" y="1323000"/>
            <a:ext cx="6554520" cy="374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58" dur="15000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59" restart="whenNotActive" nodeType="interactiveSeq" fill="hold">
                <p:childTnLst>
                  <p:par>
                    <p:cTn id="60" fill="hold"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Why do we want to do tracking of human motion?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48" name="CustomShape 2"/>
          <p:cNvSpPr/>
          <p:nvPr/>
        </p:nvSpPr>
        <p:spPr>
          <a:xfrm>
            <a:off x="504000" y="1323000"/>
            <a:ext cx="9071280" cy="3741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Human computer interaction: Non-invasive interface technology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Computer animation: Entertainment (movies and games), education, visualization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Human motion analysis: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Surveillance: Suspicious behavior recognition, movement patterns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Biomechanical modeling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Physiotherapeutic analysis: Sports performance enhancement, patient treatment enhancement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Interactive physiotherapy: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Interactive training with feedback at home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0" name="Content Placeholder 3" descr=""/>
          <p:cNvPicPr/>
          <p:nvPr/>
        </p:nvPicPr>
        <p:blipFill>
          <a:blip r:embed="rId1"/>
          <a:srcRect l="-18189" t="0" r="-18189" b="0"/>
          <a:stretch/>
        </p:blipFill>
        <p:spPr>
          <a:xfrm>
            <a:off x="504000" y="1323000"/>
            <a:ext cx="9071280" cy="3741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504000" y="226800"/>
            <a:ext cx="907128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Vision for interactive physiotherapy: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Measurements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52" name="Content Placeholder 3" descr=""/>
          <p:cNvPicPr/>
          <p:nvPr/>
        </p:nvPicPr>
        <p:blipFill>
          <a:blip r:embed="rId1"/>
          <a:srcRect l="-6277" t="0" r="-6277" b="0"/>
          <a:stretch/>
        </p:blipFill>
        <p:spPr>
          <a:xfrm>
            <a:off x="504000" y="1323000"/>
            <a:ext cx="9071280" cy="3741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2020-11-17T10:51:33Z</dcterms:created>
  <dc:creator/>
  <dc:description/>
  <dc:language>en-US</dc:language>
  <cp:lastModifiedBy/>
  <dcterms:modified xsi:type="dcterms:W3CDTF">2020-11-17T11:52:42Z</dcterms:modified>
  <cp:revision>2</cp:revision>
  <dc:subject/>
  <dc:title/>
</cp:coreProperties>
</file>